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2A9C2-0090-4691-B0C4-42734277696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D353D-3B69-485A-9FD7-62501B159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3236AA-2911-4702-A691-A067F1FFDC69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5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9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3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5E33-F7A2-4A28-9BA6-75872CA57DF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558F-D0C7-4B72-8722-1D786BF3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62125" y="1143000"/>
            <a:ext cx="56292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PS.3a</a:t>
            </a:r>
          </a:p>
          <a:p>
            <a:pPr algn="ctr" eaLnBrk="1" hangingPunct="1"/>
            <a:endParaRPr lang="en-US" altLang="en-US" sz="3200" dirty="0"/>
          </a:p>
          <a:p>
            <a:pPr algn="ctr" eaLnBrk="1" hangingPunct="1"/>
            <a:r>
              <a:rPr lang="en-US" altLang="en-US" sz="6000" dirty="0"/>
              <a:t>Scientists Who</a:t>
            </a:r>
          </a:p>
          <a:p>
            <a:pPr algn="ctr" eaLnBrk="1" hangingPunct="1"/>
            <a:r>
              <a:rPr lang="en-US" altLang="en-US" sz="6000" dirty="0"/>
              <a:t>Discovered What</a:t>
            </a:r>
          </a:p>
          <a:p>
            <a:pPr algn="ctr" eaLnBrk="1" hangingPunct="1"/>
            <a:r>
              <a:rPr lang="en-US" altLang="en-US" sz="6000" dirty="0"/>
              <a:t>The Atom is Like</a:t>
            </a:r>
          </a:p>
        </p:txBody>
      </p:sp>
    </p:spTree>
    <p:extLst>
      <p:ext uri="{BB962C8B-B14F-4D97-AF65-F5344CB8AC3E}">
        <p14:creationId xmlns:p14="http://schemas.microsoft.com/office/powerpoint/2010/main" val="3065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971800"/>
            <a:ext cx="2209800" cy="22860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048000" y="2057400"/>
            <a:ext cx="60801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Modern Model of the atom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  -atom has a nucleus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  -We can only </a:t>
            </a:r>
            <a:r>
              <a:rPr lang="en-US" altLang="en-US" sz="3600">
                <a:solidFill>
                  <a:srgbClr val="C00000"/>
                </a:solidFill>
              </a:rPr>
              <a:t>guess</a:t>
            </a:r>
            <a:r>
              <a:rPr lang="en-US" altLang="en-US" sz="36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       where an electron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at any time; so we draw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an “</a:t>
            </a:r>
            <a:r>
              <a:rPr lang="en-US" altLang="en-US" sz="3600">
                <a:solidFill>
                  <a:srgbClr val="C00000"/>
                </a:solidFill>
              </a:rPr>
              <a:t>electron cloud” </a:t>
            </a:r>
            <a:r>
              <a:rPr lang="en-US" altLang="en-US" sz="3600"/>
              <a:t>around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the nucleus.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746125" y="501650"/>
            <a:ext cx="793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Chadwick discovered the neutron in 1936.</a:t>
            </a:r>
          </a:p>
        </p:txBody>
      </p:sp>
      <p:sp>
        <p:nvSpPr>
          <p:cNvPr id="11269" name="Oval 7" descr="90%"/>
          <p:cNvSpPr>
            <a:spLocks noChangeArrowheads="1"/>
          </p:cNvSpPr>
          <p:nvPr/>
        </p:nvSpPr>
        <p:spPr bwMode="auto">
          <a:xfrm>
            <a:off x="1752600" y="4038600"/>
            <a:ext cx="152400" cy="152400"/>
          </a:xfrm>
          <a:prstGeom prst="ellipse">
            <a:avLst/>
          </a:prstGeom>
          <a:pattFill prst="pct90">
            <a:fgClr>
              <a:srgbClr val="4D4D4D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40021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 descr="20%"/>
          <p:cNvSpPr>
            <a:spLocks noChangeArrowheads="1"/>
          </p:cNvSpPr>
          <p:nvPr/>
        </p:nvSpPr>
        <p:spPr bwMode="auto">
          <a:xfrm>
            <a:off x="914400" y="838200"/>
            <a:ext cx="2133600" cy="2133600"/>
          </a:xfrm>
          <a:prstGeom prst="ellipse">
            <a:avLst/>
          </a:prstGeom>
          <a:pattFill prst="pct2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2743200" y="533400"/>
            <a:ext cx="52371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00000"/>
                </a:solidFill>
              </a:rPr>
              <a:t>Dalton</a:t>
            </a:r>
            <a:r>
              <a:rPr lang="en-US" altLang="en-US" sz="3600"/>
              <a:t>—1808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-atom is a rigid </a:t>
            </a:r>
            <a:r>
              <a:rPr lang="en-US" altLang="en-US" sz="3600">
                <a:solidFill>
                  <a:srgbClr val="C00000"/>
                </a:solidFill>
              </a:rPr>
              <a:t>sphere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-cannot be </a:t>
            </a:r>
            <a:r>
              <a:rPr lang="en-US" altLang="en-US" sz="3600">
                <a:solidFill>
                  <a:srgbClr val="C00000"/>
                </a:solidFill>
              </a:rPr>
              <a:t>divided</a:t>
            </a:r>
          </a:p>
        </p:txBody>
      </p:sp>
      <p:pic>
        <p:nvPicPr>
          <p:cNvPr id="3076" name="Picture 18" descr="Dalt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4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eeled potato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9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 descr="20%"/>
          <p:cNvSpPr>
            <a:spLocks noChangeArrowheads="1"/>
          </p:cNvSpPr>
          <p:nvPr/>
        </p:nvSpPr>
        <p:spPr bwMode="auto">
          <a:xfrm>
            <a:off x="914400" y="838200"/>
            <a:ext cx="2133600" cy="2133600"/>
          </a:xfrm>
          <a:prstGeom prst="ellipse">
            <a:avLst/>
          </a:prstGeom>
          <a:pattFill prst="pct2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3" name="Oval 3" descr="5%"/>
          <p:cNvSpPr>
            <a:spLocks noChangeArrowheads="1"/>
          </p:cNvSpPr>
          <p:nvPr/>
        </p:nvSpPr>
        <p:spPr bwMode="auto">
          <a:xfrm>
            <a:off x="990600" y="4191000"/>
            <a:ext cx="2133600" cy="2133600"/>
          </a:xfrm>
          <a:prstGeom prst="ellipse">
            <a:avLst/>
          </a:prstGeom>
          <a:pattFill prst="pct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4" name="Oval 4" descr="70%"/>
          <p:cNvSpPr>
            <a:spLocks noChangeArrowheads="1"/>
          </p:cNvSpPr>
          <p:nvPr/>
        </p:nvSpPr>
        <p:spPr bwMode="auto">
          <a:xfrm>
            <a:off x="2057400" y="5105400"/>
            <a:ext cx="228600" cy="228600"/>
          </a:xfrm>
          <a:prstGeom prst="ellipse">
            <a:avLst/>
          </a:prstGeom>
          <a:pattFill prst="pct7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5" name="Oval 5" descr="70%"/>
          <p:cNvSpPr>
            <a:spLocks noChangeArrowheads="1"/>
          </p:cNvSpPr>
          <p:nvPr/>
        </p:nvSpPr>
        <p:spPr bwMode="auto">
          <a:xfrm>
            <a:off x="1371600" y="4953000"/>
            <a:ext cx="228600" cy="228600"/>
          </a:xfrm>
          <a:prstGeom prst="ellipse">
            <a:avLst/>
          </a:prstGeom>
          <a:pattFill prst="pct7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6" name="Oval 6" descr="70%"/>
          <p:cNvSpPr>
            <a:spLocks noChangeArrowheads="1"/>
          </p:cNvSpPr>
          <p:nvPr/>
        </p:nvSpPr>
        <p:spPr bwMode="auto">
          <a:xfrm>
            <a:off x="2667000" y="5029200"/>
            <a:ext cx="228600" cy="228600"/>
          </a:xfrm>
          <a:prstGeom prst="ellipse">
            <a:avLst/>
          </a:prstGeom>
          <a:pattFill prst="pct7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7" name="Oval 7" descr="70%"/>
          <p:cNvSpPr>
            <a:spLocks noChangeArrowheads="1"/>
          </p:cNvSpPr>
          <p:nvPr/>
        </p:nvSpPr>
        <p:spPr bwMode="auto">
          <a:xfrm>
            <a:off x="2057400" y="4419600"/>
            <a:ext cx="228600" cy="228600"/>
          </a:xfrm>
          <a:prstGeom prst="ellipse">
            <a:avLst/>
          </a:prstGeom>
          <a:pattFill prst="pct7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8" name="Oval 8" descr="70%"/>
          <p:cNvSpPr>
            <a:spLocks noChangeArrowheads="1"/>
          </p:cNvSpPr>
          <p:nvPr/>
        </p:nvSpPr>
        <p:spPr bwMode="auto">
          <a:xfrm>
            <a:off x="1524000" y="5638800"/>
            <a:ext cx="228600" cy="228600"/>
          </a:xfrm>
          <a:prstGeom prst="ellipse">
            <a:avLst/>
          </a:prstGeom>
          <a:pattFill prst="pct7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29" name="Oval 9" descr="70%"/>
          <p:cNvSpPr>
            <a:spLocks noChangeArrowheads="1"/>
          </p:cNvSpPr>
          <p:nvPr/>
        </p:nvSpPr>
        <p:spPr bwMode="auto">
          <a:xfrm>
            <a:off x="2362200" y="5715000"/>
            <a:ext cx="228600" cy="228600"/>
          </a:xfrm>
          <a:prstGeom prst="ellipse">
            <a:avLst/>
          </a:prstGeom>
          <a:pattFill prst="pct70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43200" y="533400"/>
            <a:ext cx="52371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Dalton—1808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-atom is a rigid sphere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-cannot be divided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352800" y="3733800"/>
            <a:ext cx="59150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Thomson--1897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   -discovered </a:t>
            </a:r>
            <a:r>
              <a:rPr lang="en-US" altLang="en-US" sz="3600">
                <a:solidFill>
                  <a:srgbClr val="C00000"/>
                </a:solidFill>
              </a:rPr>
              <a:t>electron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    -atom is solid </a:t>
            </a:r>
            <a:r>
              <a:rPr lang="en-US" altLang="en-US" sz="3600">
                <a:solidFill>
                  <a:srgbClr val="C00000"/>
                </a:solidFill>
              </a:rPr>
              <a:t>ball</a:t>
            </a:r>
            <a:r>
              <a:rPr lang="en-US" altLang="en-US" sz="3600"/>
              <a:t>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  </a:t>
            </a:r>
            <a:r>
              <a:rPr lang="en-US" altLang="en-US" sz="3600">
                <a:solidFill>
                  <a:srgbClr val="C00000"/>
                </a:solidFill>
              </a:rPr>
              <a:t>++</a:t>
            </a:r>
            <a:r>
              <a:rPr lang="en-US" altLang="en-US" sz="3600"/>
              <a:t> charge with electrons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	   sprinkled </a:t>
            </a:r>
            <a:r>
              <a:rPr lang="en-US" altLang="en-US" sz="3600">
                <a:solidFill>
                  <a:srgbClr val="C00000"/>
                </a:solidFill>
              </a:rPr>
              <a:t>through</a:t>
            </a:r>
            <a:r>
              <a:rPr lang="en-US" altLang="en-US" sz="3600"/>
              <a:t> it</a:t>
            </a:r>
          </a:p>
        </p:txBody>
      </p:sp>
      <p:pic>
        <p:nvPicPr>
          <p:cNvPr id="5132" name="Picture 12" descr="Thom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0"/>
            <a:ext cx="14668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50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lum-pudding-400x4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62484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3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blueberry muffi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2244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3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990600" y="914400"/>
            <a:ext cx="2133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195" name="Oval 4" descr="90%"/>
          <p:cNvSpPr>
            <a:spLocks noChangeArrowheads="1"/>
          </p:cNvSpPr>
          <p:nvPr/>
        </p:nvSpPr>
        <p:spPr bwMode="auto">
          <a:xfrm>
            <a:off x="1905000" y="1828800"/>
            <a:ext cx="381000" cy="381000"/>
          </a:xfrm>
          <a:prstGeom prst="ellipse">
            <a:avLst/>
          </a:prstGeom>
          <a:pattFill prst="pct90">
            <a:fgClr>
              <a:srgbClr val="4D4D4D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196" name="Oval 5" descr="25%"/>
          <p:cNvSpPr>
            <a:spLocks noChangeArrowheads="1"/>
          </p:cNvSpPr>
          <p:nvPr/>
        </p:nvSpPr>
        <p:spPr bwMode="auto">
          <a:xfrm>
            <a:off x="1219200" y="15240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197" name="Oval 6" descr="25%"/>
          <p:cNvSpPr>
            <a:spLocks noChangeArrowheads="1"/>
          </p:cNvSpPr>
          <p:nvPr/>
        </p:nvSpPr>
        <p:spPr bwMode="auto">
          <a:xfrm>
            <a:off x="1524000" y="23622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198" name="Oval 7" descr="25%"/>
          <p:cNvSpPr>
            <a:spLocks noChangeArrowheads="1"/>
          </p:cNvSpPr>
          <p:nvPr/>
        </p:nvSpPr>
        <p:spPr bwMode="auto">
          <a:xfrm>
            <a:off x="2438400" y="24384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199" name="Oval 8" descr="25%"/>
          <p:cNvSpPr>
            <a:spLocks noChangeArrowheads="1"/>
          </p:cNvSpPr>
          <p:nvPr/>
        </p:nvSpPr>
        <p:spPr bwMode="auto">
          <a:xfrm>
            <a:off x="2743200" y="14478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200" name="Oval 9" descr="25%"/>
          <p:cNvSpPr>
            <a:spLocks noChangeArrowheads="1"/>
          </p:cNvSpPr>
          <p:nvPr/>
        </p:nvSpPr>
        <p:spPr bwMode="auto">
          <a:xfrm>
            <a:off x="1981200" y="12954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8201" name="Text Box 18"/>
          <p:cNvSpPr txBox="1">
            <a:spLocks noChangeArrowheads="1"/>
          </p:cNvSpPr>
          <p:nvPr/>
        </p:nvSpPr>
        <p:spPr bwMode="auto">
          <a:xfrm>
            <a:off x="3048000" y="431800"/>
            <a:ext cx="58737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00000"/>
                </a:solidFill>
              </a:rPr>
              <a:t>Rutherford</a:t>
            </a:r>
            <a:r>
              <a:rPr lang="en-US" altLang="en-US"/>
              <a:t>—1911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 -discovered </a:t>
            </a:r>
            <a:r>
              <a:rPr lang="en-US" altLang="en-US">
                <a:solidFill>
                  <a:srgbClr val="C00000"/>
                </a:solidFill>
              </a:rPr>
              <a:t>proton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 -concluded that the atom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small </a:t>
            </a:r>
            <a:r>
              <a:rPr lang="en-US" altLang="en-US">
                <a:solidFill>
                  <a:srgbClr val="C00000"/>
                </a:solidFill>
              </a:rPr>
              <a:t>positive </a:t>
            </a:r>
            <a:r>
              <a:rPr lang="en-US" altLang="en-US"/>
              <a:t>nucleus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 - could not conclude about what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the electrons were doing</a:t>
            </a:r>
          </a:p>
        </p:txBody>
      </p:sp>
      <p:pic>
        <p:nvPicPr>
          <p:cNvPr id="8202" name="Picture 8" descr="Ernest_Rutherford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33800"/>
            <a:ext cx="213360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7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990600" y="914400"/>
            <a:ext cx="2133600" cy="2133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19" name="Oval 3" descr="90%"/>
          <p:cNvSpPr>
            <a:spLocks noChangeArrowheads="1"/>
          </p:cNvSpPr>
          <p:nvPr/>
        </p:nvSpPr>
        <p:spPr bwMode="auto">
          <a:xfrm>
            <a:off x="1485900" y="3048000"/>
            <a:ext cx="381000" cy="381000"/>
          </a:xfrm>
          <a:prstGeom prst="ellipse">
            <a:avLst/>
          </a:prstGeom>
          <a:pattFill prst="pct90">
            <a:fgClr>
              <a:srgbClr val="4D4D4D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0" name="Oval 10"/>
          <p:cNvSpPr>
            <a:spLocks noChangeArrowheads="1"/>
          </p:cNvSpPr>
          <p:nvPr/>
        </p:nvSpPr>
        <p:spPr bwMode="auto">
          <a:xfrm>
            <a:off x="571500" y="2133600"/>
            <a:ext cx="2133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1" name="Oval 11"/>
          <p:cNvSpPr>
            <a:spLocks noChangeArrowheads="1"/>
          </p:cNvSpPr>
          <p:nvPr/>
        </p:nvSpPr>
        <p:spPr bwMode="auto">
          <a:xfrm>
            <a:off x="800100" y="2438400"/>
            <a:ext cx="1676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2" name="Oval 12"/>
          <p:cNvSpPr>
            <a:spLocks noChangeArrowheads="1"/>
          </p:cNvSpPr>
          <p:nvPr/>
        </p:nvSpPr>
        <p:spPr bwMode="auto">
          <a:xfrm>
            <a:off x="1104900" y="2667000"/>
            <a:ext cx="10668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3" name="Oval 13" descr="25%"/>
          <p:cNvSpPr>
            <a:spLocks noChangeArrowheads="1"/>
          </p:cNvSpPr>
          <p:nvPr/>
        </p:nvSpPr>
        <p:spPr bwMode="auto">
          <a:xfrm>
            <a:off x="1485900" y="39624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4" name="Oval 14" descr="25%"/>
          <p:cNvSpPr>
            <a:spLocks noChangeArrowheads="1"/>
          </p:cNvSpPr>
          <p:nvPr/>
        </p:nvSpPr>
        <p:spPr bwMode="auto">
          <a:xfrm>
            <a:off x="723900" y="30480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5" name="Oval 15" descr="25%"/>
          <p:cNvSpPr>
            <a:spLocks noChangeArrowheads="1"/>
          </p:cNvSpPr>
          <p:nvPr/>
        </p:nvSpPr>
        <p:spPr bwMode="auto">
          <a:xfrm>
            <a:off x="2171700" y="26670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6" name="Oval 16" descr="25%"/>
          <p:cNvSpPr>
            <a:spLocks noChangeArrowheads="1"/>
          </p:cNvSpPr>
          <p:nvPr/>
        </p:nvSpPr>
        <p:spPr bwMode="auto">
          <a:xfrm>
            <a:off x="2019300" y="33528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7" name="Oval 17" descr="25%"/>
          <p:cNvSpPr>
            <a:spLocks noChangeArrowheads="1"/>
          </p:cNvSpPr>
          <p:nvPr/>
        </p:nvSpPr>
        <p:spPr bwMode="auto">
          <a:xfrm>
            <a:off x="1714500" y="2590800"/>
            <a:ext cx="152400" cy="152400"/>
          </a:xfrm>
          <a:prstGeom prst="ellipse">
            <a:avLst/>
          </a:prstGeom>
          <a:pattFill prst="pct25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9228" name="Text Box 19"/>
          <p:cNvSpPr txBox="1">
            <a:spLocks noChangeArrowheads="1"/>
          </p:cNvSpPr>
          <p:nvPr/>
        </p:nvSpPr>
        <p:spPr bwMode="auto">
          <a:xfrm>
            <a:off x="2700338" y="1373188"/>
            <a:ext cx="64547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00000"/>
                </a:solidFill>
              </a:rPr>
              <a:t>Bohr</a:t>
            </a:r>
            <a:r>
              <a:rPr lang="en-US" altLang="en-US"/>
              <a:t>—1913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- agreed that the atom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has a </a:t>
            </a:r>
            <a:r>
              <a:rPr lang="en-US" altLang="en-US">
                <a:solidFill>
                  <a:srgbClr val="C00000"/>
                </a:solidFill>
              </a:rPr>
              <a:t>nucleus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-theorized that electrons move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layers called </a:t>
            </a:r>
            <a:r>
              <a:rPr lang="en-US" altLang="en-US">
                <a:solidFill>
                  <a:srgbClr val="C00000"/>
                </a:solidFill>
              </a:rPr>
              <a:t>shells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  -theorized that electrons </a:t>
            </a:r>
            <a:r>
              <a:rPr lang="en-US" altLang="en-US">
                <a:solidFill>
                  <a:srgbClr val="C00000"/>
                </a:solidFill>
              </a:rPr>
              <a:t>can</a:t>
            </a:r>
            <a:r>
              <a:rPr lang="en-US" altLang="en-US"/>
              <a:t> move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between shells</a:t>
            </a:r>
          </a:p>
        </p:txBody>
      </p:sp>
      <p:pic>
        <p:nvPicPr>
          <p:cNvPr id="9229" name="Picture 11" descr="Boh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" t="5521" r="8696" b="14433"/>
          <a:stretch>
            <a:fillRect/>
          </a:stretch>
        </p:blipFill>
        <p:spPr bwMode="auto">
          <a:xfrm>
            <a:off x="6934200" y="381000"/>
            <a:ext cx="1524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3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746125" y="501650"/>
            <a:ext cx="793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Chadwick discovered the </a:t>
            </a:r>
            <a:r>
              <a:rPr lang="en-US" altLang="en-US" sz="3600">
                <a:solidFill>
                  <a:srgbClr val="C00000"/>
                </a:solidFill>
              </a:rPr>
              <a:t>neutron</a:t>
            </a:r>
            <a:r>
              <a:rPr lang="en-US" altLang="en-US" sz="3600"/>
              <a:t> in 1936.</a:t>
            </a:r>
          </a:p>
        </p:txBody>
      </p:sp>
    </p:spTree>
    <p:extLst>
      <p:ext uri="{BB962C8B-B14F-4D97-AF65-F5344CB8AC3E}">
        <p14:creationId xmlns:p14="http://schemas.microsoft.com/office/powerpoint/2010/main" val="33768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18A92C7936A42926C6D6FB3FB968E" ma:contentTypeVersion="0" ma:contentTypeDescription="Create a new document." ma:contentTypeScope="" ma:versionID="c02c4f28373cfca5737141ce43c2a4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43FB0A-82D6-4B93-A8BB-46D94A5FDE52}"/>
</file>

<file path=customXml/itemProps2.xml><?xml version="1.0" encoding="utf-8"?>
<ds:datastoreItem xmlns:ds="http://schemas.openxmlformats.org/officeDocument/2006/customXml" ds:itemID="{99CFC24D-853E-4DFD-8460-72FCE126816E}"/>
</file>

<file path=customXml/itemProps3.xml><?xml version="1.0" encoding="utf-8"?>
<ds:datastoreItem xmlns:ds="http://schemas.openxmlformats.org/officeDocument/2006/customXml" ds:itemID="{538E4906-73EE-4022-80D1-5DC8781FEA0B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Hough</dc:creator>
  <cp:lastModifiedBy>Heather Hough</cp:lastModifiedBy>
  <cp:revision>1</cp:revision>
  <dcterms:created xsi:type="dcterms:W3CDTF">2014-11-02T23:46:49Z</dcterms:created>
  <dcterms:modified xsi:type="dcterms:W3CDTF">2014-11-02T23:48:00Z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0x01010082C18A92C7936A42926C6D6FB3FB968E</vt:lpwstr>
  </property>
</Properties>
</file>